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4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60" d="100"/>
          <a:sy n="60" d="100"/>
        </p:scale>
        <p:origin x="-78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463031"/>
            <a:ext cx="8820472" cy="1470025"/>
          </a:xfrm>
        </p:spPr>
        <p:txBody>
          <a:bodyPr/>
          <a:lstStyle/>
          <a:p>
            <a:r>
              <a:rPr lang="es-MX" dirty="0"/>
              <a:t>Fórmula de la sustracción </a:t>
            </a:r>
            <a:br>
              <a:rPr lang="es-MX" dirty="0"/>
            </a:br>
            <a:r>
              <a:rPr lang="es-MX" dirty="0"/>
              <a:t>para el coseno</a:t>
            </a: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981251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700808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err="1" smtClean="0"/>
              <a:t>Precálculo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836712"/>
            <a:ext cx="3457087" cy="576064"/>
          </a:xfrm>
        </p:spPr>
        <p:txBody>
          <a:bodyPr>
            <a:noAutofit/>
          </a:bodyPr>
          <a:lstStyle/>
          <a:p>
            <a:pPr marL="400050" lvl="1" indent="0" algn="just">
              <a:buNone/>
            </a:pPr>
            <a:r>
              <a:rPr lang="es-ES" sz="3200" dirty="0" smtClean="0"/>
              <a:t>Llegamos a</a:t>
            </a:r>
            <a:r>
              <a:rPr lang="es-MX" sz="3200" dirty="0" smtClean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330509" y="1918573"/>
                <a:ext cx="82019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/>
                        </a:rPr>
                        <m:t>𝒄𝒐𝒔</m:t>
                      </m:r>
                      <m:d>
                        <m:dPr>
                          <m:ctrlPr>
                            <a:rPr lang="es-ES" sz="32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sz="3200" b="1" i="1" smtClean="0">
                              <a:latin typeface="Cambria Math"/>
                            </a:rPr>
                            <m:t>𝒖</m:t>
                          </m:r>
                          <m:r>
                            <a:rPr lang="es-ES" sz="32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s-ES" sz="3200" b="1" i="1" smtClean="0">
                              <a:latin typeface="Cambria Math"/>
                            </a:rPr>
                            <m:t>𝒗</m:t>
                          </m:r>
                        </m:e>
                      </m:d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𝒄𝒐𝒔𝒖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𝒄𝒐𝒔𝒗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𝒔𝒆𝒏𝒖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s-ES" sz="3600" b="1" i="1" smtClean="0">
                          <a:latin typeface="Cambria Math"/>
                          <a:ea typeface="Cambria Math"/>
                        </a:rPr>
                        <m:t>𝒔𝒆𝒏𝒗</m:t>
                      </m:r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09" y="1918573"/>
                <a:ext cx="8201931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2 Marcador de contenido"/>
          <p:cNvSpPr txBox="1">
            <a:spLocks/>
          </p:cNvSpPr>
          <p:nvPr/>
        </p:nvSpPr>
        <p:spPr>
          <a:xfrm>
            <a:off x="330508" y="2996952"/>
            <a:ext cx="8201931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dirty="0" smtClean="0"/>
              <a:t>La cual es la expresión matemática </a:t>
            </a:r>
            <a:r>
              <a:rPr lang="es-ES" dirty="0" smtClean="0"/>
              <a:t>de </a:t>
            </a:r>
            <a:r>
              <a:rPr lang="es-ES" dirty="0"/>
              <a:t>la </a:t>
            </a:r>
            <a:r>
              <a:rPr lang="es-ES" dirty="0" smtClean="0"/>
              <a:t>sustracción para </a:t>
            </a:r>
            <a:r>
              <a:rPr lang="es-ES" dirty="0"/>
              <a:t>el </a:t>
            </a:r>
            <a:r>
              <a:rPr lang="es-ES" dirty="0" smtClean="0"/>
              <a:t>coseno.</a:t>
            </a:r>
            <a:endParaRPr lang="es-MX" dirty="0" smtClean="0"/>
          </a:p>
          <a:p>
            <a:pPr marL="0" indent="0" algn="just">
              <a:buFont typeface="Arial" pitchFamily="34" charset="0"/>
              <a:buNone/>
            </a:pPr>
            <a:endParaRPr lang="es-MX" dirty="0" smtClean="0"/>
          </a:p>
          <a:p>
            <a:pPr marL="0" indent="0" algn="just">
              <a:buFont typeface="Arial" pitchFamily="34" charset="0"/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061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 smtClean="0"/>
              <a:t>Swokowski</a:t>
            </a:r>
            <a:r>
              <a:rPr lang="es-ES" sz="2800" dirty="0" smtClean="0"/>
              <a:t> </a:t>
            </a:r>
            <a:r>
              <a:rPr lang="pl-PL" sz="2800" dirty="0" smtClean="0"/>
              <a:t>E</a:t>
            </a:r>
            <a:r>
              <a:rPr lang="es-ES" sz="2800" dirty="0" smtClean="0"/>
              <a:t>.</a:t>
            </a:r>
            <a:r>
              <a:rPr lang="pl-PL" sz="2800" dirty="0" smtClean="0"/>
              <a:t> W.</a:t>
            </a:r>
            <a:r>
              <a:rPr lang="es-ES" sz="2800" dirty="0" smtClean="0"/>
              <a:t>, </a:t>
            </a:r>
            <a:r>
              <a:rPr lang="pl-PL" sz="2800" dirty="0" smtClean="0"/>
              <a:t>Cole</a:t>
            </a:r>
            <a:r>
              <a:rPr lang="pl-PL" sz="2800" dirty="0"/>
              <a:t>, </a:t>
            </a:r>
            <a:r>
              <a:rPr lang="pl-PL" sz="2800" dirty="0" smtClean="0"/>
              <a:t>J</a:t>
            </a:r>
            <a:r>
              <a:rPr lang="es-ES" sz="2800" dirty="0" smtClean="0"/>
              <a:t>.</a:t>
            </a:r>
            <a:r>
              <a:rPr lang="pl-PL" sz="2800" dirty="0" smtClean="0"/>
              <a:t> </a:t>
            </a:r>
            <a:r>
              <a:rPr lang="pl-PL" sz="2800" dirty="0"/>
              <a:t>A</a:t>
            </a:r>
            <a:r>
              <a:rPr lang="pl-PL" sz="2800" dirty="0" smtClean="0"/>
              <a:t>.</a:t>
            </a:r>
            <a:r>
              <a:rPr lang="it-IT" sz="2800" dirty="0" smtClean="0"/>
              <a:t>, </a:t>
            </a:r>
            <a:r>
              <a:rPr lang="es-ES" sz="2800" dirty="0"/>
              <a:t>Álgebra y </a:t>
            </a:r>
            <a:r>
              <a:rPr lang="es-ES" sz="2800" dirty="0" smtClean="0"/>
              <a:t>trigonometría </a:t>
            </a:r>
            <a:r>
              <a:rPr lang="es-ES" sz="2800" dirty="0"/>
              <a:t>con </a:t>
            </a:r>
            <a:r>
              <a:rPr lang="es-ES" sz="2800" dirty="0" smtClean="0"/>
              <a:t>geometría Analítica,</a:t>
            </a:r>
            <a:r>
              <a:rPr lang="it-IT" sz="2800" dirty="0"/>
              <a:t> </a:t>
            </a:r>
            <a:r>
              <a:rPr lang="it-IT" sz="2800" dirty="0" smtClean="0"/>
              <a:t>Editorial </a:t>
            </a:r>
            <a:r>
              <a:rPr lang="es-ES" sz="2800" dirty="0"/>
              <a:t>Thomson </a:t>
            </a:r>
            <a:r>
              <a:rPr lang="es-ES" sz="2800" dirty="0" err="1"/>
              <a:t>Learning</a:t>
            </a:r>
            <a:r>
              <a:rPr lang="it-IT" sz="2800" dirty="0" smtClean="0"/>
              <a:t>, decimo primera </a:t>
            </a:r>
            <a:r>
              <a:rPr lang="es-MX" sz="2800" dirty="0"/>
              <a:t>edición</a:t>
            </a:r>
            <a:r>
              <a:rPr lang="it-IT" sz="2800" dirty="0" smtClean="0"/>
              <a:t>.</a:t>
            </a:r>
          </a:p>
          <a:p>
            <a:pPr algn="just"/>
            <a:endParaRPr lang="it-IT" sz="1050" dirty="0" smtClean="0"/>
          </a:p>
          <a:p>
            <a:pPr algn="just"/>
            <a:r>
              <a:rPr lang="es-MX" sz="2800" dirty="0" err="1" smtClean="0"/>
              <a:t>Zill</a:t>
            </a:r>
            <a:r>
              <a:rPr lang="es-MX" sz="2800" dirty="0" smtClean="0"/>
              <a:t> </a:t>
            </a:r>
            <a:r>
              <a:rPr lang="es-MX" sz="2800" dirty="0"/>
              <a:t>D</a:t>
            </a:r>
            <a:r>
              <a:rPr lang="es-MX" sz="2800" dirty="0" smtClean="0"/>
              <a:t>. G</a:t>
            </a:r>
            <a:r>
              <a:rPr lang="es-MX" sz="2800" dirty="0"/>
              <a:t>., </a:t>
            </a:r>
            <a:r>
              <a:rPr lang="it-IT" sz="2800" dirty="0" smtClean="0"/>
              <a:t>Algebra, trigonometria y geometria analitica, Editorial </a:t>
            </a:r>
            <a:r>
              <a:rPr lang="es-MX" sz="2800" dirty="0" err="1" smtClean="0"/>
              <a:t>Mcgraw</a:t>
            </a:r>
            <a:r>
              <a:rPr lang="es-MX" sz="2800" dirty="0" smtClean="0"/>
              <a:t> Hill </a:t>
            </a:r>
            <a:r>
              <a:rPr lang="es-MX" sz="2800" dirty="0" err="1" smtClean="0"/>
              <a:t>Higher</a:t>
            </a:r>
            <a:r>
              <a:rPr lang="es-MX" sz="2800" dirty="0"/>
              <a:t> </a:t>
            </a:r>
            <a:r>
              <a:rPr lang="es-MX" sz="2800" dirty="0" err="1" smtClean="0"/>
              <a:t>Education</a:t>
            </a:r>
            <a:r>
              <a:rPr lang="es-MX" sz="2800" dirty="0" smtClean="0"/>
              <a:t>, tercera edición. </a:t>
            </a:r>
          </a:p>
          <a:p>
            <a:pPr algn="just"/>
            <a:endParaRPr lang="es-MX" sz="1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/>
              <a:t>CONAMAT</a:t>
            </a:r>
            <a:r>
              <a:rPr lang="es-MX" sz="2800" dirty="0" smtClean="0"/>
              <a:t>, Matemáticas simplificadas, Editorial Pearson, cuarta edición.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Fórmula de la sustracción </a:t>
            </a:r>
            <a:br>
              <a:rPr lang="es-MX" dirty="0"/>
            </a:br>
            <a:r>
              <a:rPr lang="es-MX" dirty="0"/>
              <a:t>para el coseno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51917"/>
            <a:ext cx="8229600" cy="442535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de la sustracción de cosenos,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the subtraction of cosines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rigonometry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functions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r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eal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numbers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radians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>
                <a:latin typeface="Arial" pitchFamily="34" charset="0"/>
                <a:cs typeface="Arial" pitchFamily="34" charset="0"/>
              </a:rPr>
              <a:t>Fórmula de la sustracción </a:t>
            </a:r>
            <a:br>
              <a:rPr lang="es-MX" sz="4000" b="1" dirty="0">
                <a:latin typeface="Arial" pitchFamily="34" charset="0"/>
                <a:cs typeface="Arial" pitchFamily="34" charset="0"/>
              </a:rPr>
            </a:br>
            <a:r>
              <a:rPr lang="es-MX" sz="4000" b="1" dirty="0">
                <a:latin typeface="Arial" pitchFamily="34" charset="0"/>
                <a:cs typeface="Arial" pitchFamily="34" charset="0"/>
              </a:rPr>
              <a:t>para el coseno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04864"/>
                <a:ext cx="8229600" cy="3384376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s-MX" dirty="0" smtClean="0"/>
                  <a:t>Sean </a:t>
                </a:r>
                <a:r>
                  <a:rPr lang="es-MX" i="1" dirty="0" smtClean="0"/>
                  <a:t>u</a:t>
                </a:r>
                <a:r>
                  <a:rPr lang="es-MX" dirty="0" smtClean="0"/>
                  <a:t> y </a:t>
                </a:r>
                <a:r>
                  <a:rPr lang="es-MX" i="1" dirty="0" smtClean="0"/>
                  <a:t>v</a:t>
                </a:r>
                <a:r>
                  <a:rPr lang="es-MX" dirty="0" smtClean="0"/>
                  <a:t> cualesquiera </a:t>
                </a:r>
                <a:r>
                  <a:rPr lang="es-MX" dirty="0"/>
                  <a:t>números reales y </a:t>
                </a:r>
                <a:r>
                  <a:rPr lang="es-MX" dirty="0" smtClean="0"/>
                  <a:t>considerando que los </a:t>
                </a:r>
                <a:r>
                  <a:rPr lang="es-MX" dirty="0"/>
                  <a:t>ángulos </a:t>
                </a:r>
                <a:r>
                  <a:rPr lang="es-MX" dirty="0" smtClean="0"/>
                  <a:t>se encuentran </a:t>
                </a:r>
                <a:r>
                  <a:rPr lang="es-MX" dirty="0"/>
                  <a:t>medidas en radianes u y v. </a:t>
                </a:r>
                <a:endParaRPr lang="es-MX" dirty="0" smtClean="0"/>
              </a:p>
              <a:p>
                <a:pPr marL="0" indent="0" algn="just">
                  <a:buNone/>
                </a:pPr>
                <a:endParaRPr lang="es-MX" dirty="0" smtClean="0"/>
              </a:p>
              <a:p>
                <a:pPr marL="0" indent="0" algn="just">
                  <a:buNone/>
                </a:pPr>
                <a:r>
                  <a:rPr lang="es-MX" dirty="0" smtClean="0"/>
                  <a:t>Sea </a:t>
                </a:r>
                <a:r>
                  <a:rPr lang="es-MX" i="1" dirty="0"/>
                  <a:t>w </a:t>
                </a:r>
                <a:r>
                  <a:rPr lang="es-MX" i="1" dirty="0" smtClean="0"/>
                  <a:t>= u – v</a:t>
                </a:r>
                <a:r>
                  <a:rPr lang="es-MX" dirty="0" smtClean="0"/>
                  <a:t>, con </a:t>
                </a:r>
                <a:r>
                  <a:rPr lang="es-MX" dirty="0"/>
                  <a:t>los ángulos en posición </a:t>
                </a:r>
                <a:r>
                  <a:rPr lang="es-MX" dirty="0" smtClean="0"/>
                  <a:t>estándar y suponiendo que </a:t>
                </a:r>
                <a:r>
                  <a:rPr lang="es-MX" dirty="0"/>
                  <a:t>u y v son </a:t>
                </a:r>
                <a:r>
                  <a:rPr lang="es-MX" dirty="0" smtClean="0"/>
                  <a:t>positivos al igual que 0</a:t>
                </a:r>
                <a14:m>
                  <m:oMath xmlns:m="http://schemas.openxmlformats.org/officeDocument/2006/math">
                    <m:r>
                      <a:rPr lang="es-MX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s-MX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es-MX" b="0" i="1" smtClean="0">
                        <a:latin typeface="Cambria Math"/>
                        <a:ea typeface="Cambria Math"/>
                      </a:rPr>
                      <m:t> −</m:t>
                    </m:r>
                    <m:r>
                      <a:rPr lang="es-MX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es-MX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s-MX" b="0" i="1" smtClean="0"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r>
                  <a:rPr lang="es-MX" dirty="0" smtClean="0"/>
                  <a:t>.</a:t>
                </a:r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04864"/>
                <a:ext cx="8229600" cy="3384376"/>
              </a:xfrm>
              <a:blipFill rotWithShape="1">
                <a:blip r:embed="rId3"/>
                <a:stretch>
                  <a:fillRect l="-1852" t="-3784" r="-1852" b="-540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576" y="4005064"/>
            <a:ext cx="15049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3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40324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i="1" dirty="0" smtClean="0"/>
              <a:t>P(u</a:t>
            </a:r>
            <a:r>
              <a:rPr lang="es-MX" i="1" baseline="-25000" dirty="0" smtClean="0"/>
              <a:t>1</a:t>
            </a:r>
            <a:r>
              <a:rPr lang="es-MX" i="1" dirty="0"/>
              <a:t>, u</a:t>
            </a:r>
            <a:r>
              <a:rPr lang="es-MX" i="1" baseline="-25000" dirty="0"/>
              <a:t>2</a:t>
            </a:r>
            <a:r>
              <a:rPr lang="es-MX" i="1" dirty="0"/>
              <a:t>), Q(v</a:t>
            </a:r>
            <a:r>
              <a:rPr lang="es-MX" i="1" baseline="-25000" dirty="0"/>
              <a:t>1</a:t>
            </a:r>
            <a:r>
              <a:rPr lang="es-MX" i="1" dirty="0"/>
              <a:t>, v</a:t>
            </a:r>
            <a:r>
              <a:rPr lang="es-MX" i="1" baseline="-25000" dirty="0"/>
              <a:t>2</a:t>
            </a:r>
            <a:r>
              <a:rPr lang="es-MX" i="1" dirty="0"/>
              <a:t>) y R(w</a:t>
            </a:r>
            <a:r>
              <a:rPr lang="es-MX" i="1" baseline="-25000" dirty="0"/>
              <a:t>1</a:t>
            </a:r>
            <a:r>
              <a:rPr lang="es-MX" i="1" dirty="0"/>
              <a:t>, w</a:t>
            </a:r>
            <a:r>
              <a:rPr lang="es-MX" i="1" baseline="-25000" dirty="0"/>
              <a:t>2</a:t>
            </a:r>
            <a:r>
              <a:rPr lang="es-MX" i="1" dirty="0"/>
              <a:t>) </a:t>
            </a:r>
            <a:r>
              <a:rPr lang="es-MX" dirty="0"/>
              <a:t>los </a:t>
            </a:r>
            <a:r>
              <a:rPr lang="es-MX" dirty="0" smtClean="0"/>
              <a:t>puntos en </a:t>
            </a:r>
            <a:r>
              <a:rPr lang="es-MX" dirty="0"/>
              <a:t>los lados terminales de los ángulos indicados que están cada uno a una </a:t>
            </a:r>
            <a:r>
              <a:rPr lang="es-MX" dirty="0" smtClean="0"/>
              <a:t>distancia </a:t>
            </a:r>
            <a:r>
              <a:rPr lang="es-MX" dirty="0"/>
              <a:t>1 del origen. En este caso </a:t>
            </a:r>
            <a:r>
              <a:rPr lang="es-MX" i="1" dirty="0"/>
              <a:t>P, Q </a:t>
            </a:r>
            <a:r>
              <a:rPr lang="es-MX" dirty="0"/>
              <a:t>y </a:t>
            </a:r>
            <a:r>
              <a:rPr lang="es-MX" i="1" dirty="0"/>
              <a:t>R</a:t>
            </a:r>
            <a:r>
              <a:rPr lang="es-MX" dirty="0"/>
              <a:t> están en </a:t>
            </a:r>
            <a:r>
              <a:rPr lang="es-MX" dirty="0" smtClean="0"/>
              <a:t>una </a:t>
            </a:r>
            <a:r>
              <a:rPr lang="es-MX" dirty="0"/>
              <a:t>circunferencia </a:t>
            </a:r>
            <a:r>
              <a:rPr lang="es-MX" dirty="0" smtClean="0"/>
              <a:t>unitaria </a:t>
            </a:r>
            <a:r>
              <a:rPr lang="es-MX" i="1" dirty="0"/>
              <a:t>U</a:t>
            </a:r>
            <a:r>
              <a:rPr lang="es-MX" dirty="0"/>
              <a:t> con centro en el origen. De la definición de funciones trigonométricas </a:t>
            </a:r>
            <a:r>
              <a:rPr lang="es-MX" dirty="0" smtClean="0"/>
              <a:t>en términos </a:t>
            </a:r>
            <a:r>
              <a:rPr lang="es-MX" dirty="0"/>
              <a:t>de una circunferencia </a:t>
            </a:r>
            <a:r>
              <a:rPr lang="es-MX" dirty="0" smtClean="0"/>
              <a:t>unitaria tenemos que lo siguiente:</a:t>
            </a:r>
          </a:p>
          <a:p>
            <a:pPr marL="0" indent="0" algn="just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1085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620688"/>
                <a:ext cx="8496944" cy="518457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</a:rPr>
                        <m:t>𝒄𝒐𝒔</m:t>
                      </m:r>
                      <m:r>
                        <a:rPr lang="es-MX" sz="2800" b="1" i="1" smtClean="0">
                          <a:latin typeface="Cambria Math"/>
                        </a:rPr>
                        <m:t> </m:t>
                      </m:r>
                      <m:r>
                        <a:rPr lang="es-MX" sz="2800" b="1" i="1" smtClean="0">
                          <a:latin typeface="Cambria Math"/>
                        </a:rPr>
                        <m:t>𝒖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MX" sz="2800" b="1" dirty="0" smtClean="0"/>
              </a:p>
              <a:p>
                <a:pPr marL="0" indent="0" algn="just">
                  <a:buNone/>
                </a:pPr>
                <a:endParaRPr lang="es-MX" sz="2400" b="1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>
                          <a:latin typeface="Cambria Math"/>
                        </a:rPr>
                        <m:t>𝒄𝒐𝒔</m:t>
                      </m:r>
                      <m:r>
                        <a:rPr lang="es-MX" sz="2800" b="1" i="1">
                          <a:latin typeface="Cambria Math"/>
                        </a:rPr>
                        <m:t> </m:t>
                      </m:r>
                      <m:r>
                        <a:rPr lang="es-MX" sz="2800" b="1" i="1" smtClean="0">
                          <a:latin typeface="Cambria Math"/>
                        </a:rPr>
                        <m:t>𝒗</m:t>
                      </m:r>
                      <m:r>
                        <a:rPr lang="es-MX" sz="28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MX" sz="2800" b="1" dirty="0" smtClean="0"/>
              </a:p>
              <a:p>
                <a:pPr marL="0" indent="0" algn="just">
                  <a:buNone/>
                </a:pPr>
                <a:endParaRPr lang="es-MX" sz="2400" b="1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>
                          <a:latin typeface="Cambria Math"/>
                        </a:rPr>
                        <m:t>𝒄𝒐𝒔</m:t>
                      </m:r>
                      <m:r>
                        <a:rPr lang="es-MX" sz="2800" b="1" i="1">
                          <a:latin typeface="Cambria Math"/>
                        </a:rPr>
                        <m:t> (</m:t>
                      </m:r>
                      <m:r>
                        <a:rPr lang="es-MX" sz="2800" b="1" i="1">
                          <a:latin typeface="Cambria Math"/>
                        </a:rPr>
                        <m:t>𝒖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r>
                        <a:rPr lang="es-MX" sz="2800" b="1" i="1" smtClean="0">
                          <a:latin typeface="Cambria Math"/>
                        </a:rPr>
                        <m:t>𝒗</m:t>
                      </m:r>
                      <m:r>
                        <a:rPr lang="es-MX" sz="2800" b="1" i="1" smtClean="0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MX" sz="2800" b="1" dirty="0"/>
              </a:p>
              <a:p>
                <a:pPr marL="0" indent="0" algn="just">
                  <a:buNone/>
                </a:pPr>
                <a:endParaRPr lang="es-MX" sz="2400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>
                          <a:latin typeface="Cambria Math"/>
                        </a:rPr>
                        <m:t>𝒔</m:t>
                      </m:r>
                      <m:r>
                        <a:rPr lang="es-MX" sz="2800" b="1" i="1" smtClean="0">
                          <a:latin typeface="Cambria Math"/>
                        </a:rPr>
                        <m:t>𝒆𝒏</m:t>
                      </m:r>
                      <m:r>
                        <a:rPr lang="es-MX" sz="2800" b="1" i="1">
                          <a:latin typeface="Cambria Math"/>
                        </a:rPr>
                        <m:t> </m:t>
                      </m:r>
                      <m:r>
                        <a:rPr lang="es-MX" sz="2800" b="1" i="1" smtClean="0">
                          <a:latin typeface="Cambria Math"/>
                        </a:rPr>
                        <m:t>𝒖</m:t>
                      </m:r>
                      <m:r>
                        <a:rPr lang="es-MX" sz="28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MX" sz="2800" b="1" dirty="0" smtClean="0"/>
              </a:p>
              <a:p>
                <a:pPr marL="0" indent="0" algn="just">
                  <a:buNone/>
                </a:pPr>
                <a:endParaRPr lang="es-MX" sz="2400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>
                          <a:latin typeface="Cambria Math"/>
                        </a:rPr>
                        <m:t>𝒔𝒆𝒏</m:t>
                      </m:r>
                      <m:r>
                        <a:rPr lang="es-MX" sz="2800" b="1" i="1">
                          <a:latin typeface="Cambria Math"/>
                        </a:rPr>
                        <m:t> </m:t>
                      </m:r>
                      <m:r>
                        <a:rPr lang="es-MX" sz="2800" b="1" i="1" smtClean="0">
                          <a:latin typeface="Cambria Math"/>
                        </a:rPr>
                        <m:t>𝒗</m:t>
                      </m:r>
                      <m:r>
                        <a:rPr lang="es-MX" sz="28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s-MX" sz="2800" b="1" dirty="0" smtClean="0"/>
              </a:p>
              <a:p>
                <a:pPr marL="0" indent="0" algn="just">
                  <a:buNone/>
                </a:pPr>
                <a:endParaRPr lang="es-MX" sz="2400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>
                          <a:latin typeface="Cambria Math"/>
                        </a:rPr>
                        <m:t>𝒔</m:t>
                      </m:r>
                      <m:r>
                        <a:rPr lang="es-MX" sz="2800" b="1" i="1" smtClean="0">
                          <a:latin typeface="Cambria Math"/>
                        </a:rPr>
                        <m:t>𝒆𝒏</m:t>
                      </m:r>
                      <m:r>
                        <a:rPr lang="es-MX" sz="2800" b="1" i="1">
                          <a:latin typeface="Cambria Math"/>
                        </a:rPr>
                        <m:t> (</m:t>
                      </m:r>
                      <m:r>
                        <a:rPr lang="es-MX" sz="2800" b="1" i="1">
                          <a:latin typeface="Cambria Math"/>
                        </a:rPr>
                        <m:t>𝒖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r>
                        <a:rPr lang="es-MX" sz="2800" b="1" i="1">
                          <a:latin typeface="Cambria Math"/>
                        </a:rPr>
                        <m:t>𝒗</m:t>
                      </m:r>
                      <m:r>
                        <a:rPr lang="es-MX" sz="2800" b="1" i="1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s-MX" sz="2800" b="1" dirty="0" smtClean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620688"/>
                <a:ext cx="8496944" cy="518457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529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2592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De tal manera que deducimos que la distancia </a:t>
            </a:r>
            <a:r>
              <a:rPr lang="es-MX" dirty="0"/>
              <a:t>entre </a:t>
            </a:r>
            <a:r>
              <a:rPr lang="es-MX" i="1" dirty="0"/>
              <a:t>A(1, 0)</a:t>
            </a:r>
            <a:r>
              <a:rPr lang="es-MX" dirty="0"/>
              <a:t> y </a:t>
            </a:r>
            <a:r>
              <a:rPr lang="es-MX" i="1" dirty="0"/>
              <a:t>R</a:t>
            </a:r>
            <a:r>
              <a:rPr lang="es-MX" dirty="0"/>
              <a:t> debe </a:t>
            </a:r>
            <a:r>
              <a:rPr lang="es-MX" dirty="0" smtClean="0"/>
              <a:t>ser igual </a:t>
            </a:r>
            <a:r>
              <a:rPr lang="es-MX" dirty="0"/>
              <a:t>a la distancia entre Q y P, porque los ángulos </a:t>
            </a:r>
            <a:r>
              <a:rPr lang="es-MX" i="1" dirty="0"/>
              <a:t>AOR</a:t>
            </a:r>
            <a:r>
              <a:rPr lang="es-MX" dirty="0"/>
              <a:t> y </a:t>
            </a:r>
            <a:r>
              <a:rPr lang="es-MX" i="1" dirty="0"/>
              <a:t>QOP</a:t>
            </a:r>
            <a:r>
              <a:rPr lang="es-MX" dirty="0"/>
              <a:t> tienen </a:t>
            </a:r>
            <a:r>
              <a:rPr lang="es-MX" dirty="0" smtClean="0"/>
              <a:t>la misma medida, </a:t>
            </a:r>
            <a:r>
              <a:rPr lang="es-MX" i="1" dirty="0" smtClean="0"/>
              <a:t>u </a:t>
            </a:r>
            <a:r>
              <a:rPr lang="es-MX" i="1" dirty="0"/>
              <a:t>– v</a:t>
            </a:r>
            <a:r>
              <a:rPr lang="es-MX" dirty="0" smtClean="0"/>
              <a:t>. Al aplicar la </a:t>
            </a:r>
            <a:r>
              <a:rPr lang="es-MX" dirty="0"/>
              <a:t>fórmula de la distancia </a:t>
            </a:r>
            <a:r>
              <a:rPr lang="es-MX" dirty="0" smtClean="0"/>
              <a:t>obtenemos: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2987824" y="3019018"/>
                <a:ext cx="3428759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000" b="1" i="1" smtClean="0">
                          <a:latin typeface="Cambria Math"/>
                        </a:rPr>
                        <m:t>𝒅</m:t>
                      </m:r>
                      <m:r>
                        <a:rPr lang="es-MX" sz="3000" b="1" i="1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s-MX" sz="3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sz="30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es-MX" sz="3000" b="1" i="1" smtClean="0">
                              <a:latin typeface="Cambria Math"/>
                            </a:rPr>
                            <m:t>, </m:t>
                          </m:r>
                          <m:r>
                            <a:rPr lang="es-MX" sz="3000" b="1" i="1" smtClean="0">
                              <a:latin typeface="Cambria Math"/>
                            </a:rPr>
                            <m:t>𝑹</m:t>
                          </m:r>
                        </m:e>
                      </m:d>
                      <m:r>
                        <a:rPr lang="es-MX" sz="3000" b="1" i="1" smtClean="0">
                          <a:latin typeface="Cambria Math"/>
                        </a:rPr>
                        <m:t>=</m:t>
                      </m:r>
                      <m:r>
                        <a:rPr lang="es-MX" sz="3000" b="1" i="1">
                          <a:latin typeface="Cambria Math"/>
                        </a:rPr>
                        <m:t>𝒅</m:t>
                      </m:r>
                      <m:r>
                        <a:rPr lang="es-MX" sz="3000" b="1" i="1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s-MX" sz="30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sz="3000" b="1" i="1" smtClean="0">
                              <a:latin typeface="Cambria Math"/>
                            </a:rPr>
                            <m:t>𝑸</m:t>
                          </m:r>
                          <m:r>
                            <a:rPr lang="es-MX" sz="3000" b="1" i="1">
                              <a:latin typeface="Cambria Math"/>
                            </a:rPr>
                            <m:t>, </m:t>
                          </m:r>
                          <m:r>
                            <a:rPr lang="es-MX" sz="3000" b="1" i="1" smtClean="0">
                              <a:latin typeface="Cambria Math"/>
                            </a:rPr>
                            <m:t>𝑷</m:t>
                          </m:r>
                        </m:e>
                      </m:d>
                    </m:oMath>
                  </m:oMathPara>
                </a14:m>
                <a:endParaRPr lang="es-MX" sz="3000" b="1" i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019018"/>
                <a:ext cx="3428759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/>
            </p:nvSpPr>
            <p:spPr>
              <a:xfrm>
                <a:off x="2195736" y="3933056"/>
                <a:ext cx="4698979" cy="1677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s-MX" sz="30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MX" sz="3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3000" b="1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MX" sz="3000" b="1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𝑾</m:t>
                                      </m:r>
                                    </m:e>
                                    <m:sub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s-MX" sz="3000" b="1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s-MX" sz="3000" b="1" i="1" smtClean="0">
                                      <a:latin typeface="Cambria Math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s-MX" sz="3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s-MX" sz="3000" b="1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MX" sz="3000" b="1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3000" b="1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MX" sz="30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>
                                          <a:latin typeface="Cambria Math"/>
                                        </a:rPr>
                                        <m:t>𝑾</m:t>
                                      </m:r>
                                    </m:e>
                                    <m:sub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s-MX" sz="3000" b="1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s-MX" sz="3000" b="1" i="1" smtClean="0">
                                      <a:latin typeface="Cambria Math"/>
                                    </a:rPr>
                                    <m:t>𝟎</m:t>
                                  </m:r>
                                </m:e>
                              </m:d>
                            </m:e>
                            <m:sup>
                              <m:r>
                                <a:rPr lang="es-MX" sz="30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MX" sz="3000" b="1" i="1" dirty="0" smtClean="0">
                  <a:latin typeface="Cambria Math"/>
                </a:endParaRPr>
              </a:p>
              <a:p>
                <a:endParaRPr lang="es-MX" sz="3000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s-MX" sz="30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MX" sz="3000" b="1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3000" b="1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MX" sz="30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𝒖</m:t>
                                      </m:r>
                                    </m:e>
                                    <m:sub>
                                      <m:r>
                                        <a:rPr lang="es-MX" sz="30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s-MX" sz="3000" b="1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MX" sz="30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𝒗</m:t>
                                      </m:r>
                                    </m:e>
                                    <m:sub>
                                      <m:r>
                                        <a:rPr lang="es-MX" sz="30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MX" sz="30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s-MX" sz="3000" b="1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MX" sz="3000" b="1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3000" b="1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MX" sz="30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>
                                          <a:latin typeface="Cambria Math"/>
                                        </a:rPr>
                                        <m:t>𝒖</m:t>
                                      </m:r>
                                    </m:e>
                                    <m:sub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s-MX" sz="3000" b="1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MX" sz="30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3000" b="1" i="1" smtClean="0">
                                          <a:latin typeface="Cambria Math"/>
                                        </a:rPr>
                                        <m:t>𝒗</m:t>
                                      </m:r>
                                    </m:e>
                                    <m:sub>
                                      <m:r>
                                        <a:rPr lang="es-MX" sz="30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MX" sz="30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MX" sz="3000" b="1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3933056"/>
                <a:ext cx="4698979" cy="16772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34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20688"/>
            <a:ext cx="8640960" cy="122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Elevando </a:t>
            </a:r>
            <a:r>
              <a:rPr lang="es-ES" dirty="0"/>
              <a:t>al cuadrado ambos lados </a:t>
            </a:r>
            <a:r>
              <a:rPr lang="es-ES" dirty="0" smtClean="0"/>
              <a:t>y reduciendo </a:t>
            </a:r>
            <a:r>
              <a:rPr lang="es-ES" dirty="0"/>
              <a:t>las expresiones bajo </a:t>
            </a:r>
            <a:r>
              <a:rPr lang="es-ES" dirty="0" smtClean="0"/>
              <a:t>los radicales, se llega a</a:t>
            </a:r>
            <a:r>
              <a:rPr lang="es-MX" dirty="0" smtClean="0"/>
              <a:t>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179512" y="2046557"/>
                <a:ext cx="8784976" cy="518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26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26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26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ES" sz="26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sz="26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s-ES" sz="2600" b="1" i="1" smtClean="0"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2600" b="1" i="1" smtClean="0">
                          <a:latin typeface="Cambria Math"/>
                        </a:rPr>
                        <m:t>+</m:t>
                      </m:r>
                      <m:r>
                        <a:rPr lang="es-ES" sz="2600" b="1" i="1" smtClean="0">
                          <a:latin typeface="Cambria Math"/>
                        </a:rPr>
                        <m:t>𝟏</m:t>
                      </m:r>
                      <m:r>
                        <a:rPr lang="es-ES" sz="2600" b="1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2600" b="1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26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26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=</m:t>
                      </m:r>
                      <m:sSubSup>
                        <m:sSubSup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  <m:sup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𝟐</m:t>
                      </m:r>
                      <m:sSub>
                        <m:sSub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es-ES" sz="26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26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  <m:sup>
                          <m:r>
                            <a:rPr lang="es-ES" sz="26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s-MX" sz="2600" b="1" i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046557"/>
                <a:ext cx="8784976" cy="5183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2 Marcador de contenido"/>
          <p:cNvSpPr txBox="1">
            <a:spLocks/>
          </p:cNvSpPr>
          <p:nvPr/>
        </p:nvSpPr>
        <p:spPr>
          <a:xfrm>
            <a:off x="323528" y="3140968"/>
            <a:ext cx="864096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dirty="0" smtClean="0"/>
              <a:t>Siendo la ecuación para la circunferencia </a:t>
            </a:r>
            <a:r>
              <a:rPr lang="es-MX" dirty="0"/>
              <a:t>unitaria </a:t>
            </a:r>
            <a:r>
              <a:rPr lang="es-MX" i="1" dirty="0" smtClean="0"/>
              <a:t>U </a:t>
            </a:r>
            <a:r>
              <a:rPr lang="es-MX" dirty="0"/>
              <a:t>con centro en el origen</a:t>
            </a:r>
            <a:r>
              <a:rPr lang="es-MX" dirty="0" smtClean="0"/>
              <a:t>:</a:t>
            </a:r>
            <a:endParaRPr lang="es-MX" i="1" dirty="0"/>
          </a:p>
          <a:p>
            <a:pPr marL="0" indent="0" algn="just">
              <a:buNone/>
            </a:pPr>
            <a:endParaRPr lang="es-MX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CuadroTexto"/>
              <p:cNvSpPr txBox="1"/>
              <p:nvPr/>
            </p:nvSpPr>
            <p:spPr>
              <a:xfrm>
                <a:off x="3779912" y="4592742"/>
                <a:ext cx="2279663" cy="564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sz="3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s-ES" sz="3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ES" sz="3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sz="3000" b="1" i="1" smtClean="0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s-ES" sz="3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ES" sz="3000" b="1" i="1" smtClean="0"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s-MX" sz="3000" b="1" i="1" dirty="0" smtClean="0"/>
              </a:p>
            </p:txBody>
          </p:sp>
        </mc:Choice>
        <mc:Fallback xmlns="">
          <p:sp>
            <p:nvSpPr>
              <p:cNvPr id="11" name="1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4592742"/>
                <a:ext cx="2279663" cy="5644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37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1656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Sabiendo que los puntos </a:t>
            </a:r>
            <a:r>
              <a:rPr lang="es-MX" i="1" dirty="0" smtClean="0"/>
              <a:t>(u</a:t>
            </a:r>
            <a:r>
              <a:rPr lang="es-MX" i="1" baseline="-25000" dirty="0" smtClean="0"/>
              <a:t>1</a:t>
            </a:r>
            <a:r>
              <a:rPr lang="es-MX" i="1" dirty="0"/>
              <a:t>, u</a:t>
            </a:r>
            <a:r>
              <a:rPr lang="es-MX" i="1" baseline="-25000" dirty="0"/>
              <a:t>2</a:t>
            </a:r>
            <a:r>
              <a:rPr lang="es-MX" i="1" dirty="0"/>
              <a:t>), </a:t>
            </a:r>
            <a:r>
              <a:rPr lang="es-MX" i="1" dirty="0" smtClean="0"/>
              <a:t>(</a:t>
            </a:r>
            <a:r>
              <a:rPr lang="es-MX" i="1" dirty="0"/>
              <a:t>v</a:t>
            </a:r>
            <a:r>
              <a:rPr lang="es-MX" i="1" baseline="-25000" dirty="0"/>
              <a:t>1</a:t>
            </a:r>
            <a:r>
              <a:rPr lang="es-MX" i="1" dirty="0"/>
              <a:t>, v</a:t>
            </a:r>
            <a:r>
              <a:rPr lang="es-MX" i="1" baseline="-25000" dirty="0"/>
              <a:t>2</a:t>
            </a:r>
            <a:r>
              <a:rPr lang="es-MX" i="1" dirty="0"/>
              <a:t>) y </a:t>
            </a:r>
            <a:r>
              <a:rPr lang="es-MX" i="1" dirty="0" smtClean="0"/>
              <a:t>(</a:t>
            </a:r>
            <a:r>
              <a:rPr lang="es-MX" i="1" dirty="0"/>
              <a:t>w</a:t>
            </a:r>
            <a:r>
              <a:rPr lang="es-MX" i="1" baseline="-25000" dirty="0"/>
              <a:t>1</a:t>
            </a:r>
            <a:r>
              <a:rPr lang="es-MX" i="1" dirty="0"/>
              <a:t>, w</a:t>
            </a:r>
            <a:r>
              <a:rPr lang="es-MX" i="1" baseline="-25000" dirty="0"/>
              <a:t>2</a:t>
            </a:r>
            <a:r>
              <a:rPr lang="es-MX" i="1" dirty="0" smtClean="0"/>
              <a:t>) </a:t>
            </a:r>
            <a:r>
              <a:rPr lang="es-MX" dirty="0" smtClean="0"/>
              <a:t>están </a:t>
            </a:r>
            <a:r>
              <a:rPr lang="es-MX" dirty="0"/>
              <a:t>circunferencia unitaria </a:t>
            </a:r>
            <a:r>
              <a:rPr lang="es-MX" i="1" dirty="0"/>
              <a:t>U</a:t>
            </a:r>
            <a:r>
              <a:rPr lang="es-MX" dirty="0"/>
              <a:t> con centro en el </a:t>
            </a:r>
            <a:r>
              <a:rPr lang="es-MX" dirty="0" smtClean="0"/>
              <a:t>origen, podemos sustituir 1 por cada una de: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721639" y="4860449"/>
                <a:ext cx="582992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sz="3200" b="1" i="0" smtClean="0">
                          <a:latin typeface="Cambria Math"/>
                        </a:rPr>
                        <m:t>𝟐</m:t>
                      </m:r>
                      <m:r>
                        <a:rPr lang="es-ES" sz="32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s-ES" sz="3200" b="1" i="1" smtClean="0"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𝟐</m:t>
                      </m:r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639" y="4860449"/>
                <a:ext cx="582992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827584" y="2812421"/>
                <a:ext cx="1656184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3200" b="1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812421"/>
                <a:ext cx="1656184" cy="6165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CuadroTexto"/>
              <p:cNvSpPr txBox="1"/>
              <p:nvPr/>
            </p:nvSpPr>
            <p:spPr>
              <a:xfrm>
                <a:off x="3419872" y="2812421"/>
                <a:ext cx="1656184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3200" b="1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11" name="1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2812421"/>
                <a:ext cx="1656184" cy="6165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11 CuadroTexto"/>
              <p:cNvSpPr txBox="1"/>
              <p:nvPr/>
            </p:nvSpPr>
            <p:spPr>
              <a:xfrm>
                <a:off x="6156176" y="2812421"/>
                <a:ext cx="1872208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s-ES" sz="3200" b="1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  <m:sup>
                          <m:r>
                            <a:rPr lang="es-ES" sz="32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12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2812421"/>
                <a:ext cx="1872208" cy="61657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2 Marcador de contenido"/>
          <p:cNvSpPr txBox="1">
            <a:spLocks/>
          </p:cNvSpPr>
          <p:nvPr/>
        </p:nvSpPr>
        <p:spPr>
          <a:xfrm>
            <a:off x="455546" y="3911132"/>
            <a:ext cx="3612398" cy="525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s-MX" dirty="0" smtClean="0"/>
              <a:t>Al reducir se obtiene:</a:t>
            </a:r>
          </a:p>
          <a:p>
            <a:pPr marL="0" indent="0" algn="just">
              <a:buFont typeface="Arial" pitchFamily="34" charset="0"/>
              <a:buNone/>
            </a:pPr>
            <a:endParaRPr lang="es-MX" dirty="0" smtClean="0"/>
          </a:p>
          <a:p>
            <a:pPr marL="0" indent="0" algn="just">
              <a:buFont typeface="Arial" pitchFamily="34" charset="0"/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269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404664"/>
            <a:ext cx="3457087" cy="576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dirty="0"/>
              <a:t>S</a:t>
            </a:r>
            <a:r>
              <a:rPr lang="es-ES" dirty="0" smtClean="0"/>
              <a:t>e simplifica </a:t>
            </a:r>
            <a:r>
              <a:rPr lang="es-ES" dirty="0"/>
              <a:t>a</a:t>
            </a:r>
            <a:r>
              <a:rPr lang="es-MX" dirty="0" smtClean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1266613" y="1412776"/>
                <a:ext cx="38094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es-ES" sz="3200" b="1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s-E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es-ES" sz="32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s-MX" sz="3200" b="1" i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6613" y="1412776"/>
                <a:ext cx="380944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2 Marcador de contenido"/>
          <p:cNvSpPr txBox="1">
            <a:spLocks/>
          </p:cNvSpPr>
          <p:nvPr/>
        </p:nvSpPr>
        <p:spPr>
          <a:xfrm>
            <a:off x="179512" y="2564904"/>
            <a:ext cx="2991822" cy="525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s-MX" sz="3500" dirty="0" smtClean="0"/>
              <a:t>Sustituyendo en:</a:t>
            </a:r>
          </a:p>
          <a:p>
            <a:pPr marL="0" indent="0" algn="just">
              <a:buFont typeface="Arial" pitchFamily="34" charset="0"/>
              <a:buNone/>
            </a:pPr>
            <a:endParaRPr lang="es-MX" dirty="0" smtClean="0"/>
          </a:p>
          <a:p>
            <a:pPr marL="0" indent="0" algn="just">
              <a:buFont typeface="Arial" pitchFamily="34" charset="0"/>
              <a:buNone/>
            </a:pP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2 Marcador de contenido"/>
              <p:cNvSpPr txBox="1">
                <a:spLocks/>
              </p:cNvSpPr>
              <p:nvPr/>
            </p:nvSpPr>
            <p:spPr>
              <a:xfrm>
                <a:off x="683568" y="3508550"/>
                <a:ext cx="6984776" cy="17926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s-MX" sz="2800" b="1" i="1" smtClean="0">
                        <a:latin typeface="Cambria Math"/>
                      </a:rPr>
                      <m:t>𝒄𝒐𝒔</m:t>
                    </m:r>
                    <m:r>
                      <a:rPr lang="es-MX" sz="2800" b="1" i="1" smtClean="0">
                        <a:latin typeface="Cambria Math"/>
                      </a:rPr>
                      <m:t> </m:t>
                    </m:r>
                    <m:r>
                      <a:rPr lang="es-MX" sz="2800" b="1" i="1" smtClean="0">
                        <a:latin typeface="Cambria Math"/>
                      </a:rPr>
                      <m:t>𝒖</m:t>
                    </m:r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𝒖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MX" sz="2800" b="1" dirty="0" smtClean="0"/>
                  <a:t>   </a:t>
                </a:r>
                <a14:m>
                  <m:oMath xmlns:m="http://schemas.openxmlformats.org/officeDocument/2006/math">
                    <m:r>
                      <a:rPr lang="es-MX" sz="2800" b="1" i="1">
                        <a:latin typeface="Cambria Math"/>
                      </a:rPr>
                      <m:t>𝒄𝒐𝒔</m:t>
                    </m:r>
                    <m:r>
                      <a:rPr lang="es-MX" sz="2800" b="1" i="1">
                        <a:latin typeface="Cambria Math"/>
                      </a:rPr>
                      <m:t> </m:t>
                    </m:r>
                    <m:r>
                      <a:rPr lang="es-MX" sz="2800" b="1" i="1">
                        <a:latin typeface="Cambria Math"/>
                      </a:rPr>
                      <m:t>𝒗</m:t>
                    </m:r>
                    <m:r>
                      <a:rPr lang="es-MX" sz="28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MX" sz="2800" b="1" dirty="0" smtClean="0"/>
                  <a:t>   </a:t>
                </a:r>
                <a14:m>
                  <m:oMath xmlns:m="http://schemas.openxmlformats.org/officeDocument/2006/math">
                    <m:r>
                      <a:rPr lang="es-MX" sz="2800" b="1" i="1">
                        <a:latin typeface="Cambria Math"/>
                      </a:rPr>
                      <m:t>𝒄𝒐𝒔</m:t>
                    </m:r>
                    <m:r>
                      <a:rPr lang="es-MX" sz="2800" b="1" i="1">
                        <a:latin typeface="Cambria Math"/>
                      </a:rPr>
                      <m:t> (</m:t>
                    </m:r>
                    <m:r>
                      <a:rPr lang="es-MX" sz="2800" b="1" i="1">
                        <a:latin typeface="Cambria Math"/>
                      </a:rPr>
                      <m:t>𝒖</m:t>
                    </m:r>
                    <m:r>
                      <a:rPr lang="es-MX" sz="2800" b="1" i="1">
                        <a:latin typeface="Cambria Math"/>
                      </a:rPr>
                      <m:t>−</m:t>
                    </m:r>
                    <m:r>
                      <a:rPr lang="es-MX" sz="2800" b="1" i="1">
                        <a:latin typeface="Cambria Math"/>
                      </a:rPr>
                      <m:t>𝒗</m:t>
                    </m:r>
                    <m:r>
                      <a:rPr lang="es-MX" sz="2800" b="1" i="1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𝒘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s-MX" sz="2800" b="1" dirty="0"/>
              </a:p>
              <a:p>
                <a:pPr marL="0" indent="0" algn="just">
                  <a:buNone/>
                </a:pPr>
                <a:endParaRPr lang="es-MX" sz="2800" b="1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s-MX" sz="2800" b="1" i="1">
                        <a:latin typeface="Cambria Math"/>
                      </a:rPr>
                      <m:t>𝒔𝒆𝒏</m:t>
                    </m:r>
                    <m:r>
                      <a:rPr lang="es-MX" sz="2800" b="1" i="1">
                        <a:latin typeface="Cambria Math"/>
                      </a:rPr>
                      <m:t> </m:t>
                    </m:r>
                    <m:r>
                      <a:rPr lang="es-MX" sz="2800" b="1" i="1">
                        <a:latin typeface="Cambria Math"/>
                      </a:rPr>
                      <m:t>𝒖</m:t>
                    </m:r>
                    <m:r>
                      <a:rPr lang="es-MX" sz="28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𝒖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MX" sz="2800" b="1" dirty="0" smtClean="0"/>
                  <a:t>   </a:t>
                </a:r>
                <a14:m>
                  <m:oMath xmlns:m="http://schemas.openxmlformats.org/officeDocument/2006/math">
                    <m:r>
                      <a:rPr lang="es-MX" sz="2800" b="1" i="1">
                        <a:latin typeface="Cambria Math"/>
                      </a:rPr>
                      <m:t>𝒔𝒆𝒏</m:t>
                    </m:r>
                    <m:r>
                      <a:rPr lang="es-MX" sz="2800" b="1" i="1">
                        <a:latin typeface="Cambria Math"/>
                      </a:rPr>
                      <m:t> </m:t>
                    </m:r>
                    <m:r>
                      <a:rPr lang="es-MX" sz="2800" b="1" i="1">
                        <a:latin typeface="Cambria Math"/>
                      </a:rPr>
                      <m:t>𝒗</m:t>
                    </m:r>
                    <m:r>
                      <a:rPr lang="es-MX" sz="28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MX" sz="2800" b="1" dirty="0" smtClean="0"/>
                  <a:t> </a:t>
                </a:r>
                <a14:m>
                  <m:oMath xmlns:m="http://schemas.openxmlformats.org/officeDocument/2006/math">
                    <m:r>
                      <a:rPr lang="es-MX" sz="2800" b="1" i="1">
                        <a:latin typeface="Cambria Math"/>
                      </a:rPr>
                      <m:t>𝒔𝒆𝒏</m:t>
                    </m:r>
                    <m:r>
                      <a:rPr lang="es-MX" sz="2800" b="1" i="1">
                        <a:latin typeface="Cambria Math"/>
                      </a:rPr>
                      <m:t> (</m:t>
                    </m:r>
                    <m:r>
                      <a:rPr lang="es-MX" sz="2800" b="1" i="1">
                        <a:latin typeface="Cambria Math"/>
                      </a:rPr>
                      <m:t>𝒖</m:t>
                    </m:r>
                    <m:r>
                      <a:rPr lang="es-MX" sz="2800" b="1" i="1">
                        <a:latin typeface="Cambria Math"/>
                      </a:rPr>
                      <m:t>−</m:t>
                    </m:r>
                    <m:r>
                      <a:rPr lang="es-MX" sz="2800" b="1" i="1">
                        <a:latin typeface="Cambria Math"/>
                      </a:rPr>
                      <m:t>𝒗</m:t>
                    </m:r>
                    <m:r>
                      <a:rPr lang="es-MX" sz="2800" b="1" i="1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𝒘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s-MX" sz="2800" b="1" dirty="0"/>
              </a:p>
              <a:p>
                <a:pPr marL="0" indent="0" algn="just">
                  <a:buNone/>
                </a:pPr>
                <a:endParaRPr lang="es-MX" sz="2800" b="1" dirty="0"/>
              </a:p>
              <a:p>
                <a:pPr marL="0" indent="0" algn="just">
                  <a:buFont typeface="Arial" pitchFamily="34" charset="0"/>
                  <a:buNone/>
                </a:pPr>
                <a:endParaRPr lang="es-MX" sz="2800" b="1" dirty="0" smtClean="0"/>
              </a:p>
              <a:p>
                <a:pPr marL="0" indent="0" algn="just">
                  <a:buFont typeface="Arial" pitchFamily="34" charset="0"/>
                  <a:buNone/>
                </a:pPr>
                <a:endParaRPr lang="es-MX" sz="2400" b="1" dirty="0" smtClean="0"/>
              </a:p>
              <a:p>
                <a:pPr marL="0" indent="0" algn="just">
                  <a:buFont typeface="Arial" pitchFamily="34" charset="0"/>
                  <a:buNone/>
                </a:pPr>
                <a:endParaRPr lang="es-MX" sz="2400" b="1" dirty="0" smtClean="0"/>
              </a:p>
              <a:p>
                <a:pPr marL="0" indent="0" algn="just">
                  <a:buFont typeface="Arial" pitchFamily="34" charset="0"/>
                  <a:buNone/>
                </a:pPr>
                <a:endParaRPr lang="es-MX" sz="2400" b="1" dirty="0"/>
              </a:p>
            </p:txBody>
          </p:sp>
        </mc:Choice>
        <mc:Fallback xmlns="">
          <p:sp>
            <p:nvSpPr>
              <p:cNvPr id="10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508550"/>
                <a:ext cx="6984776" cy="179265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06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745</Words>
  <Application>Microsoft Office PowerPoint</Application>
  <PresentationFormat>Presentación en pantalla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Tema de Office</vt:lpstr>
      <vt:lpstr>1_Tema de Office</vt:lpstr>
      <vt:lpstr>Fórmula de la sustracción  para el coseno</vt:lpstr>
      <vt:lpstr>Fórmula de la sustracción  para el coseno</vt:lpstr>
      <vt:lpstr>Fórmula de la sustracción  para el coseno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126</cp:revision>
  <dcterms:created xsi:type="dcterms:W3CDTF">2012-12-04T21:22:09Z</dcterms:created>
  <dcterms:modified xsi:type="dcterms:W3CDTF">2016-10-10T23:33:02Z</dcterms:modified>
</cp:coreProperties>
</file>